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71" r:id="rId5"/>
    <p:sldId id="277" r:id="rId6"/>
    <p:sldId id="262" r:id="rId7"/>
    <p:sldId id="263" r:id="rId8"/>
    <p:sldId id="272" r:id="rId9"/>
    <p:sldId id="264" r:id="rId10"/>
    <p:sldId id="259" r:id="rId11"/>
    <p:sldId id="265" r:id="rId12"/>
    <p:sldId id="266" r:id="rId13"/>
    <p:sldId id="260" r:id="rId14"/>
    <p:sldId id="268" r:id="rId15"/>
    <p:sldId id="267" r:id="rId16"/>
    <p:sldId id="261" r:id="rId17"/>
    <p:sldId id="270" r:id="rId18"/>
    <p:sldId id="273" r:id="rId19"/>
    <p:sldId id="274" r:id="rId20"/>
    <p:sldId id="269" r:id="rId21"/>
    <p:sldId id="275" r:id="rId22"/>
    <p:sldId id="276" r:id="rId23"/>
    <p:sldId id="279" r:id="rId24"/>
    <p:sldId id="278" r:id="rId25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9926" autoAdjust="0"/>
    <p:restoredTop sz="94660"/>
  </p:normalViewPr>
  <p:slideViewPr>
    <p:cSldViewPr>
      <p:cViewPr varScale="1">
        <p:scale>
          <a:sx n="72" d="100"/>
          <a:sy n="72" d="100"/>
        </p:scale>
        <p:origin x="6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3" d="100"/>
          <a:sy n="33" d="100"/>
        </p:scale>
        <p:origin x="253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B39C5-36D5-4C28-87A1-18EA2655503F}" type="datetimeFigureOut">
              <a:rPr lang="it-IT" smtClean="0"/>
              <a:t>12/01/2016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C8FD1-AA92-47AF-AE6B-B98344B3FF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41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48837-8AED-40CE-AEF5-903EC35D1D27}" type="datetimeFigureOut">
              <a:rPr lang="it-IT" smtClean="0"/>
              <a:t>12/01/2016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32B05-F1B9-43D6-9723-420B19B61A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72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32B05-F1B9-43D6-9723-420B19B61A7E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99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6125" y="692696"/>
            <a:ext cx="7772400" cy="1470025"/>
          </a:xfrm>
        </p:spPr>
        <p:txBody>
          <a:bodyPr/>
          <a:lstStyle>
            <a:lvl1pPr algn="l">
              <a:defRPr>
                <a:latin typeface="Arial Rounded MT Bold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6400800" cy="151216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8" name="Picture 2" descr="http://www.diocesifirenze.it/diocesifirenze/s2magazine/images/24959/imagin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45289" y="3924760"/>
            <a:ext cx="765342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42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4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55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450475" y="2387390"/>
            <a:ext cx="6541443" cy="93610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 Rounded MT Bold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  <p:pic>
        <p:nvPicPr>
          <p:cNvPr id="1026" name="Picture 2" descr="Mosaici dell cupola. Il Giudizio Finale - particolare con Cristo Giudice (Ambito di Meliore)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47" y="274637"/>
            <a:ext cx="1143001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 userDrawn="1"/>
        </p:nvSpPr>
        <p:spPr>
          <a:xfrm>
            <a:off x="248747" y="2204864"/>
            <a:ext cx="1226909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92075" indent="-92075">
              <a:buFont typeface="+mj-lt"/>
              <a:buAutoNum type="arabicPeriod"/>
            </a:pPr>
            <a:r>
              <a:rPr lang="it-IT" sz="1200" b="1" dirty="0" smtClean="0"/>
              <a:t>I contesti</a:t>
            </a:r>
          </a:p>
          <a:p>
            <a:pPr marL="92075" indent="-92075">
              <a:buFont typeface="+mj-lt"/>
              <a:buAutoNum type="arabicPeriod"/>
            </a:pPr>
            <a:r>
              <a:rPr lang="it-IT" sz="1200" b="1" dirty="0" smtClean="0"/>
              <a:t>Dentro EG</a:t>
            </a:r>
          </a:p>
          <a:p>
            <a:pPr marL="92075" indent="-92075">
              <a:buFont typeface="+mj-lt"/>
              <a:buAutoNum type="arabicPeriod"/>
            </a:pPr>
            <a:r>
              <a:rPr lang="it-IT" sz="1200" b="1" dirty="0" smtClean="0"/>
              <a:t>Modelli di azione missionaria</a:t>
            </a:r>
          </a:p>
          <a:p>
            <a:pPr marL="92075" indent="-92075">
              <a:buFont typeface="+mj-lt"/>
              <a:buAutoNum type="arabicPeriod"/>
            </a:pPr>
            <a:r>
              <a:rPr lang="it-IT" sz="1200" b="1" dirty="0" smtClean="0"/>
              <a:t>Parrocchia e movimenti</a:t>
            </a:r>
          </a:p>
          <a:p>
            <a:pPr marL="92075" indent="-92075">
              <a:buFont typeface="+mj-lt"/>
              <a:buAutoNum type="arabicPeriod"/>
            </a:pPr>
            <a:r>
              <a:rPr lang="it-IT" sz="1200" b="1" dirty="0" smtClean="0"/>
              <a:t>Parrocchia e movimenti nella chiesa locale</a:t>
            </a:r>
          </a:p>
          <a:p>
            <a:pPr marL="342900" indent="-342900">
              <a:buFont typeface="+mj-lt"/>
              <a:buAutoNum type="arabicPeriod"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64990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8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Picture 2" descr="Mosaici dell cupola. Il Giudizio Finale - particolare con Cristo Giudice (Ambito di Meliore)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47" y="274637"/>
            <a:ext cx="1143001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6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  <p:pic>
        <p:nvPicPr>
          <p:cNvPr id="10" name="Picture 2" descr="Mosaici dell cupola. Il Giudizio Finale - particolare con Cristo Giudice (Ambito di Meliore)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47" y="274637"/>
            <a:ext cx="1143001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30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60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Picture 2" descr="Diocesi di Cagliari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337" t="7252" r="42246" b="31726"/>
          <a:stretch/>
        </p:blipFill>
        <p:spPr bwMode="auto">
          <a:xfrm>
            <a:off x="323528" y="116632"/>
            <a:ext cx="1372457" cy="127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114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75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937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chemeClr val="tx1"/>
                </a:solidFill>
              </a:defRPr>
            </a:lvl1pPr>
          </a:lstStyle>
          <a:p>
            <a:fld id="{6C175495-CA85-4617-8618-3445F29EBDA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422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tican.va/holy_father/francesco/apost_exhortations/documents/papa-francesco_esortazione-ap_20131124_evangelii-gaudium_it.html#_ftn27" TargetMode="External"/><Relationship Id="rId2" Type="http://schemas.openxmlformats.org/officeDocument/2006/relationships/hyperlink" Target="http://www.vatican.va/holy_father/francesco/apost_exhortations/documents/papa-francesco_esortazione-ap_20131124_evangelii-gaudium_it.html#_ftn26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vatican.va/holy_father/francesco/apost_exhortations/documents/papa-francesco_esortazione-ap_20131124_evangelii-gaudium_it.html#_ftn29" TargetMode="External"/><Relationship Id="rId4" Type="http://schemas.openxmlformats.org/officeDocument/2006/relationships/hyperlink" Target="http://www.vatican.va/holy_father/francesco/apost_exhortations/documents/papa-francesco_esortazione-ap_20131124_evangelii-gaudium_it.html#_ftn2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tican.va/holy_father/francesco/apost_exhortations/documents/papa-francesco_esortazione-ap_20131124_evangelii-gaudium_it.html#_ftn28" TargetMode="External"/><Relationship Id="rId2" Type="http://schemas.openxmlformats.org/officeDocument/2006/relationships/hyperlink" Target="http://www.vatican.va/holy_father/francesco/apost_exhortations/documents/papa-francesco_esortazione-ap_20131124_evangelii-gaudium_it.html#_ftn27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1800" dirty="0" smtClean="0"/>
              <a:t>I compiti della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/>
              <a:t>Parrocchia, Associazioni, Movimenti: espressioni dell’unica missionarietà della Chiesa in uscita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6768752" cy="1440160"/>
          </a:xfrm>
        </p:spPr>
        <p:txBody>
          <a:bodyPr>
            <a:normAutofit/>
          </a:bodyPr>
          <a:lstStyle/>
          <a:p>
            <a:r>
              <a:rPr lang="it-IT" sz="2000" dirty="0" smtClean="0">
                <a:solidFill>
                  <a:schemeClr val="tx1"/>
                </a:solidFill>
              </a:rPr>
              <a:t>Intervento di don Luciano </a:t>
            </a:r>
            <a:r>
              <a:rPr lang="it-IT" sz="2000" dirty="0" err="1" smtClean="0">
                <a:solidFill>
                  <a:schemeClr val="tx1"/>
                </a:solidFill>
              </a:rPr>
              <a:t>Meddi</a:t>
            </a:r>
            <a:r>
              <a:rPr lang="it-IT" sz="2000" dirty="0" smtClean="0">
                <a:solidFill>
                  <a:schemeClr val="tx1"/>
                </a:solidFill>
              </a:rPr>
              <a:t>  alla settimana teologica di Firenze </a:t>
            </a:r>
            <a:r>
              <a:rPr lang="it-IT" sz="2000" dirty="0">
                <a:solidFill>
                  <a:schemeClr val="tx1"/>
                </a:solidFill>
              </a:rPr>
              <a:t>“L’</a:t>
            </a:r>
            <a:r>
              <a:rPr lang="it-IT" sz="2000" i="1" dirty="0" err="1">
                <a:solidFill>
                  <a:schemeClr val="tx1"/>
                </a:solidFill>
              </a:rPr>
              <a:t>Evangelii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i="1" dirty="0" err="1">
                <a:solidFill>
                  <a:schemeClr val="tx1"/>
                </a:solidFill>
              </a:rPr>
              <a:t>Gaudium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per una “Chiesa in uscita</a:t>
            </a:r>
            <a:r>
              <a:rPr lang="it-IT" sz="2000" dirty="0" smtClean="0">
                <a:solidFill>
                  <a:schemeClr val="tx1"/>
                </a:solidFill>
              </a:rPr>
              <a:t>”, </a:t>
            </a:r>
            <a:r>
              <a:rPr lang="it-IT" sz="2000" dirty="0">
                <a:solidFill>
                  <a:schemeClr val="tx1"/>
                </a:solidFill>
              </a:rPr>
              <a:t/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 err="1" smtClean="0">
                <a:solidFill>
                  <a:schemeClr val="tx1"/>
                </a:solidFill>
              </a:rPr>
              <a:t>mercoledi</a:t>
            </a:r>
            <a:r>
              <a:rPr lang="it-IT" sz="2000" dirty="0" smtClean="0">
                <a:solidFill>
                  <a:schemeClr val="tx1"/>
                </a:solidFill>
              </a:rPr>
              <a:t> 13 </a:t>
            </a:r>
            <a:r>
              <a:rPr lang="it-IT" sz="2000" dirty="0">
                <a:solidFill>
                  <a:schemeClr val="tx1"/>
                </a:solidFill>
              </a:rPr>
              <a:t>gennaio </a:t>
            </a:r>
            <a:r>
              <a:rPr lang="it-IT" sz="2000" dirty="0" smtClean="0">
                <a:solidFill>
                  <a:schemeClr val="tx1"/>
                </a:solidFill>
              </a:rPr>
              <a:t>2016</a:t>
            </a:r>
            <a:endParaRPr lang="it-IT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</a:t>
            </a:fld>
            <a:endParaRPr lang="it-IT" dirty="0"/>
          </a:p>
        </p:txBody>
      </p:sp>
      <p:pic>
        <p:nvPicPr>
          <p:cNvPr id="2050" name="Picture 2" descr="http://www.diocesifirenze.it/diocesifirenze/s2magazine/images/24959/imag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55576" y="3573015"/>
            <a:ext cx="765342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5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Dentro il testo di EG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Per attuale una creativa </a:t>
            </a:r>
            <a:r>
              <a:rPr lang="it-IT" i="1" dirty="0" err="1" smtClean="0">
                <a:solidFill>
                  <a:schemeClr val="tx1"/>
                </a:solidFill>
              </a:rPr>
              <a:t>receptio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2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Dentro il testo di EG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6692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300" dirty="0" smtClean="0"/>
              <a:t>EG 28</a:t>
            </a:r>
          </a:p>
          <a:p>
            <a:pPr marL="0" indent="0">
              <a:buNone/>
            </a:pPr>
            <a:r>
              <a:rPr lang="it-IT" sz="1300" dirty="0"/>
              <a:t>28. La parrocchia non è una struttura caduca; proprio perché ha una grande plasticità, può assumere </a:t>
            </a:r>
            <a:r>
              <a:rPr lang="it-IT" sz="1300" b="1" dirty="0"/>
              <a:t>forme </a:t>
            </a:r>
            <a:r>
              <a:rPr lang="it-IT" sz="1300" dirty="0"/>
              <a:t>molto diverse che richiedono la docilità e la </a:t>
            </a:r>
            <a:r>
              <a:rPr lang="it-IT" sz="1300" b="1" dirty="0"/>
              <a:t>creatività </a:t>
            </a:r>
            <a:r>
              <a:rPr lang="it-IT" sz="1300" dirty="0"/>
              <a:t>missionaria del pastore e della comunità. Sebbene certamente non sia l’unica istituzione evangelizzatrice, se è capace di riformarsi e adattarsi costantemente, </a:t>
            </a:r>
            <a:r>
              <a:rPr lang="it-IT" sz="1300" b="1" dirty="0"/>
              <a:t>continuerà ad essere </a:t>
            </a:r>
            <a:r>
              <a:rPr lang="it-IT" sz="1300" dirty="0"/>
              <a:t>«</a:t>
            </a:r>
            <a:r>
              <a:rPr lang="it-IT" sz="1300" i="1" dirty="0"/>
              <a:t>la Chiesa stessa che vive in mezzo alle case dei suoi figli e delle sue figlie</a:t>
            </a:r>
            <a:r>
              <a:rPr lang="it-IT" sz="1300" dirty="0"/>
              <a:t>».</a:t>
            </a:r>
            <a:r>
              <a:rPr lang="it-IT" sz="1300" dirty="0">
                <a:hlinkClick r:id="rId2"/>
              </a:rPr>
              <a:t>[26]</a:t>
            </a:r>
            <a:r>
              <a:rPr lang="it-IT" sz="1300" dirty="0"/>
              <a:t> </a:t>
            </a:r>
            <a:endParaRPr lang="it-IT" sz="1300" dirty="0" smtClean="0"/>
          </a:p>
          <a:p>
            <a:pPr marL="0" indent="0">
              <a:buNone/>
            </a:pPr>
            <a:r>
              <a:rPr lang="it-IT" sz="1300" u="sng" dirty="0" smtClean="0"/>
              <a:t>Questo suppone </a:t>
            </a:r>
            <a:r>
              <a:rPr lang="it-IT" sz="1300" b="1" u="sng" dirty="0" smtClean="0"/>
              <a:t>che realmente stia </a:t>
            </a:r>
            <a:r>
              <a:rPr lang="it-IT" sz="1300" u="sng" dirty="0" smtClean="0"/>
              <a:t>in contatto con le famiglie e con la vita del popolo e non diventi una struttura prolissa separata dalla gente o un gruppo di eletti che guardano a se stessi. La parrocchia è presenza ecclesiale nel territorio, ambito dell’ascolto della Parola, della crescita della vita cristiana, del dialogo, dell’annuncio, della carità </a:t>
            </a:r>
            <a:r>
              <a:rPr lang="it-IT" sz="1300" dirty="0" smtClean="0"/>
              <a:t>generosa, dell’adorazione e della celebrazione.</a:t>
            </a:r>
            <a:r>
              <a:rPr lang="it-IT" sz="1300" dirty="0" smtClean="0">
                <a:hlinkClick r:id="rId3"/>
              </a:rPr>
              <a:t>[</a:t>
            </a:r>
            <a:r>
              <a:rPr lang="it-IT" sz="1300" dirty="0">
                <a:hlinkClick r:id="rId3"/>
              </a:rPr>
              <a:t>27]</a:t>
            </a:r>
            <a:r>
              <a:rPr lang="it-IT" sz="1300" dirty="0"/>
              <a:t> </a:t>
            </a:r>
            <a:endParaRPr lang="it-IT" sz="1300" dirty="0" smtClean="0"/>
          </a:p>
          <a:p>
            <a:pPr marL="0" indent="0">
              <a:buNone/>
            </a:pPr>
            <a:r>
              <a:rPr lang="it-IT" sz="1300" dirty="0" smtClean="0"/>
              <a:t>Attraverso </a:t>
            </a:r>
            <a:r>
              <a:rPr lang="it-IT" sz="1300" dirty="0"/>
              <a:t>tutte le sue attività, la parrocchia incoraggia e forma i suoi membri </a:t>
            </a:r>
            <a:r>
              <a:rPr lang="it-IT" sz="1300" b="1" dirty="0"/>
              <a:t>perché siano agenti dell’evangelizzazione</a:t>
            </a:r>
            <a:r>
              <a:rPr lang="it-IT" sz="1300" dirty="0"/>
              <a:t>.</a:t>
            </a:r>
            <a:r>
              <a:rPr lang="it-IT" sz="1300" dirty="0">
                <a:hlinkClick r:id="rId4"/>
              </a:rPr>
              <a:t>[28]</a:t>
            </a:r>
            <a:r>
              <a:rPr lang="it-IT" sz="1300" dirty="0"/>
              <a:t> </a:t>
            </a:r>
            <a:endParaRPr lang="it-IT" sz="1300" dirty="0" smtClean="0"/>
          </a:p>
          <a:p>
            <a:pPr marL="0" indent="0">
              <a:buNone/>
            </a:pPr>
            <a:r>
              <a:rPr lang="it-IT" sz="1300" b="1" u="sng" dirty="0" smtClean="0"/>
              <a:t>È </a:t>
            </a:r>
            <a:r>
              <a:rPr lang="it-IT" sz="1300" b="1" u="sng" dirty="0"/>
              <a:t>comunità di comunità, santuario dove gli assetati vanno a bere per continuare a camminare, e centro di costante invio missionario</a:t>
            </a:r>
            <a:r>
              <a:rPr lang="it-IT" sz="1300" dirty="0" smtClean="0"/>
              <a:t>.</a:t>
            </a:r>
          </a:p>
          <a:p>
            <a:pPr marL="0" indent="0">
              <a:buNone/>
            </a:pPr>
            <a:r>
              <a:rPr lang="it-IT" sz="1300" dirty="0" smtClean="0"/>
              <a:t> </a:t>
            </a:r>
            <a:r>
              <a:rPr lang="it-IT" sz="1300" dirty="0"/>
              <a:t>Però dobbiamo riconoscere che l’appello alla revisione e al rinnovamento delle parrocchie non ha ancora dato sufficienti frutti perché siano ancora più vicine alla gente, e siano ambiti di comunione viva e di partecipazione, e si orientino completamente verso la missione.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5940152" y="1600200"/>
            <a:ext cx="274664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300" dirty="0" smtClean="0"/>
              <a:t>EG 29</a:t>
            </a:r>
          </a:p>
          <a:p>
            <a:pPr marL="0" indent="0">
              <a:buNone/>
            </a:pPr>
            <a:r>
              <a:rPr lang="it-IT" sz="1300" dirty="0"/>
              <a:t>Le </a:t>
            </a:r>
            <a:r>
              <a:rPr lang="it-IT" sz="1300" b="1" dirty="0"/>
              <a:t>altre istituzioni ecclesiali</a:t>
            </a:r>
            <a:r>
              <a:rPr lang="it-IT" sz="1300" dirty="0"/>
              <a:t>, </a:t>
            </a:r>
            <a:r>
              <a:rPr lang="it-IT" sz="1300" u="sng" dirty="0"/>
              <a:t>comunità di base e piccole comunità, movimenti e altre forme di associazione</a:t>
            </a:r>
            <a:r>
              <a:rPr lang="it-IT" sz="1300" dirty="0"/>
              <a:t>, sono una ricchezza della Chiesa che lo Spirito suscita per evangelizzare tutti gli ambienti e settori. </a:t>
            </a:r>
            <a:endParaRPr lang="it-IT" sz="1300" dirty="0" smtClean="0"/>
          </a:p>
          <a:p>
            <a:pPr marL="0" indent="0">
              <a:buNone/>
            </a:pPr>
            <a:r>
              <a:rPr lang="it-IT" sz="1300" dirty="0" smtClean="0"/>
              <a:t>Molte </a:t>
            </a:r>
            <a:r>
              <a:rPr lang="it-IT" sz="1300" dirty="0"/>
              <a:t>volte apportano un nuovo </a:t>
            </a:r>
            <a:r>
              <a:rPr lang="it-IT" sz="1300" b="1" dirty="0"/>
              <a:t>fervore evangelizzatore e una capacità di dialogo con il mondo che rinnovano la Chiesa</a:t>
            </a:r>
            <a:r>
              <a:rPr lang="it-IT" sz="1300" dirty="0"/>
              <a:t>. </a:t>
            </a:r>
            <a:endParaRPr lang="it-IT" sz="1300" dirty="0" smtClean="0"/>
          </a:p>
          <a:p>
            <a:pPr marL="0" indent="0">
              <a:buNone/>
            </a:pPr>
            <a:r>
              <a:rPr lang="it-IT" sz="1300" dirty="0" smtClean="0"/>
              <a:t>Ma </a:t>
            </a:r>
            <a:r>
              <a:rPr lang="it-IT" sz="1300" dirty="0"/>
              <a:t>è molto salutare che </a:t>
            </a:r>
            <a:r>
              <a:rPr lang="it-IT" sz="1300" b="1" dirty="0"/>
              <a:t>non perdano il contatto con questa realtà tanto ricca della parrocchia del luogo</a:t>
            </a:r>
            <a:r>
              <a:rPr lang="it-IT" sz="1300" dirty="0"/>
              <a:t>, e che si integrino con piacere nella </a:t>
            </a:r>
            <a:r>
              <a:rPr lang="it-IT" sz="1300" b="1" dirty="0"/>
              <a:t>pastorale organica della Chiesa particolare.</a:t>
            </a:r>
            <a:r>
              <a:rPr lang="it-IT" sz="1300" b="1" dirty="0">
                <a:hlinkClick r:id="rId5"/>
              </a:rPr>
              <a:t>[29]</a:t>
            </a:r>
            <a:r>
              <a:rPr lang="it-IT" sz="1300" b="1" dirty="0"/>
              <a:t> </a:t>
            </a:r>
            <a:endParaRPr lang="it-IT" sz="1300" b="1" dirty="0" smtClean="0"/>
          </a:p>
          <a:p>
            <a:pPr marL="0" indent="0">
              <a:buNone/>
            </a:pPr>
            <a:r>
              <a:rPr lang="it-IT" sz="1300" dirty="0" smtClean="0"/>
              <a:t>Questa </a:t>
            </a:r>
            <a:r>
              <a:rPr lang="it-IT" sz="1300" dirty="0"/>
              <a:t>integrazione eviterà che rimangano solo con </a:t>
            </a:r>
            <a:r>
              <a:rPr lang="it-IT" sz="1300" b="1" dirty="0"/>
              <a:t>una parte del Vangelo e della Chiesa, o che si trasformino in nomadi senza radici.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1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Dentro il testo di EG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400" dirty="0" smtClean="0"/>
              <a:t>EG 28</a:t>
            </a:r>
          </a:p>
          <a:p>
            <a:pPr marL="0" indent="0">
              <a:buNone/>
            </a:pPr>
            <a:r>
              <a:rPr lang="it-IT" sz="1400" dirty="0"/>
              <a:t>28. La parrocchia </a:t>
            </a:r>
            <a:endParaRPr lang="it-IT" sz="1400" dirty="0" smtClean="0"/>
          </a:p>
          <a:p>
            <a:r>
              <a:rPr lang="it-IT" sz="1400" dirty="0" smtClean="0"/>
              <a:t>Pluralità e creatività di forme</a:t>
            </a:r>
          </a:p>
          <a:p>
            <a:r>
              <a:rPr lang="it-IT" sz="1400" dirty="0" smtClean="0"/>
              <a:t>Per essere «</a:t>
            </a:r>
            <a:r>
              <a:rPr lang="it-IT" sz="1400" dirty="0" err="1" smtClean="0"/>
              <a:t>oikia</a:t>
            </a:r>
            <a:r>
              <a:rPr lang="it-IT" sz="1400" dirty="0" smtClean="0"/>
              <a:t>» luogo di accesso e di collaborazione</a:t>
            </a:r>
          </a:p>
          <a:p>
            <a:r>
              <a:rPr lang="it-IT" sz="1400" b="1" u="sng" dirty="0" smtClean="0"/>
              <a:t>Ripensata</a:t>
            </a:r>
            <a:r>
              <a:rPr lang="it-IT" sz="1400" u="sng" dirty="0" smtClean="0"/>
              <a:t> come</a:t>
            </a:r>
          </a:p>
          <a:p>
            <a:pPr lvl="1"/>
            <a:r>
              <a:rPr lang="it-IT" sz="1000" u="sng" dirty="0" smtClean="0"/>
              <a:t>Vicina</a:t>
            </a:r>
          </a:p>
          <a:p>
            <a:pPr lvl="1"/>
            <a:r>
              <a:rPr lang="it-IT" sz="1000" u="sng" dirty="0" smtClean="0"/>
              <a:t>Con struttura agile </a:t>
            </a:r>
          </a:p>
          <a:p>
            <a:pPr lvl="1"/>
            <a:r>
              <a:rPr lang="it-IT" sz="1000" u="sng" dirty="0" smtClean="0"/>
              <a:t>Non separata o elitaria </a:t>
            </a:r>
          </a:p>
          <a:p>
            <a:pPr lvl="1"/>
            <a:r>
              <a:rPr lang="it-IT" sz="1000" u="sng" dirty="0" smtClean="0"/>
              <a:t>Presente nel territorio</a:t>
            </a:r>
          </a:p>
          <a:p>
            <a:pPr lvl="1"/>
            <a:r>
              <a:rPr lang="it-IT" sz="1000" u="sng" dirty="0" smtClean="0"/>
              <a:t>Articolata nell’ascolto, crescita della vita cristiana dialogo, del dialogo, dell’annuncio, della carità </a:t>
            </a:r>
            <a:r>
              <a:rPr lang="it-IT" sz="1000" dirty="0" smtClean="0"/>
              <a:t>generosa, dell’adorazione e della celebrazione.</a:t>
            </a:r>
            <a:r>
              <a:rPr lang="it-IT" sz="1000" dirty="0" smtClean="0">
                <a:hlinkClick r:id="rId2"/>
              </a:rPr>
              <a:t>[</a:t>
            </a:r>
            <a:r>
              <a:rPr lang="it-IT" sz="1000" dirty="0">
                <a:hlinkClick r:id="rId2"/>
              </a:rPr>
              <a:t>27]</a:t>
            </a:r>
            <a:r>
              <a:rPr lang="it-IT" sz="1000" dirty="0"/>
              <a:t> </a:t>
            </a:r>
            <a:endParaRPr lang="it-IT" sz="1000" dirty="0" smtClean="0"/>
          </a:p>
          <a:p>
            <a:r>
              <a:rPr lang="it-IT" sz="1400" b="1" dirty="0" smtClean="0"/>
              <a:t>Scopo</a:t>
            </a:r>
            <a:r>
              <a:rPr lang="it-IT" sz="1400" dirty="0" smtClean="0"/>
              <a:t> di NE: formare </a:t>
            </a:r>
            <a:r>
              <a:rPr lang="it-IT" sz="1400" b="1" dirty="0" smtClean="0"/>
              <a:t>agenti </a:t>
            </a:r>
            <a:r>
              <a:rPr lang="it-IT" sz="1400" b="1" dirty="0"/>
              <a:t>dell’evangelizzazione</a:t>
            </a:r>
            <a:r>
              <a:rPr lang="it-IT" sz="1400" dirty="0"/>
              <a:t>.</a:t>
            </a:r>
            <a:r>
              <a:rPr lang="it-IT" sz="1400" dirty="0">
                <a:hlinkClick r:id="rId3"/>
              </a:rPr>
              <a:t>[28]</a:t>
            </a:r>
            <a:r>
              <a:rPr lang="it-IT" sz="1400" dirty="0"/>
              <a:t> </a:t>
            </a:r>
            <a:endParaRPr lang="it-IT" sz="1400" dirty="0" smtClean="0"/>
          </a:p>
          <a:p>
            <a:r>
              <a:rPr lang="it-IT" sz="1400" b="1" dirty="0" smtClean="0"/>
              <a:t>Modelli</a:t>
            </a:r>
            <a:r>
              <a:rPr lang="it-IT" sz="1400" dirty="0" smtClean="0"/>
              <a:t>: </a:t>
            </a:r>
            <a:r>
              <a:rPr lang="it-IT" sz="1400" b="1" u="sng" dirty="0" smtClean="0"/>
              <a:t>È </a:t>
            </a:r>
            <a:r>
              <a:rPr lang="it-IT" sz="1400" b="1" u="sng" dirty="0"/>
              <a:t>comunità di comunità, santuario dove gli assetati vanno a bere per continuare a camminare, e centro di costante invio missionario</a:t>
            </a:r>
            <a:r>
              <a:rPr lang="it-IT" sz="1400" dirty="0" smtClean="0"/>
              <a:t>.</a:t>
            </a:r>
          </a:p>
          <a:p>
            <a:r>
              <a:rPr lang="it-IT" sz="1400" b="1" dirty="0" smtClean="0"/>
              <a:t>Problemi</a:t>
            </a:r>
            <a:r>
              <a:rPr lang="it-IT" sz="1400" dirty="0" smtClean="0"/>
              <a:t>:  non </a:t>
            </a:r>
            <a:r>
              <a:rPr lang="it-IT" sz="1400" dirty="0"/>
              <a:t>ha ancora dato sufficienti frutti </a:t>
            </a:r>
            <a:r>
              <a:rPr lang="it-IT" sz="1400" dirty="0" smtClean="0"/>
              <a:t>di </a:t>
            </a:r>
            <a:r>
              <a:rPr lang="it-IT" sz="1400" dirty="0"/>
              <a:t>comunione viva e di partecipazione, e si orientino completamente verso la missione.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600" dirty="0" smtClean="0"/>
              <a:t>EG 29 </a:t>
            </a:r>
          </a:p>
          <a:p>
            <a:pPr marL="0" indent="0">
              <a:buNone/>
            </a:pPr>
            <a:r>
              <a:rPr lang="it-IT" sz="1600" u="sng" dirty="0" smtClean="0"/>
              <a:t>comunità </a:t>
            </a:r>
            <a:r>
              <a:rPr lang="it-IT" sz="1600" u="sng" dirty="0"/>
              <a:t>di base e piccole comunità, movimenti e altre forme di associazione</a:t>
            </a:r>
            <a:r>
              <a:rPr lang="it-IT" sz="1600" dirty="0"/>
              <a:t>, </a:t>
            </a:r>
            <a:endParaRPr lang="it-IT" sz="1600" dirty="0" smtClean="0"/>
          </a:p>
          <a:p>
            <a:r>
              <a:rPr lang="it-IT" sz="1600" dirty="0" smtClean="0"/>
              <a:t>Identità</a:t>
            </a:r>
          </a:p>
          <a:p>
            <a:pPr lvl="1"/>
            <a:r>
              <a:rPr lang="it-IT" sz="1050" b="1" dirty="0" smtClean="0"/>
              <a:t>istituzioni ecclesiali</a:t>
            </a:r>
          </a:p>
          <a:p>
            <a:pPr lvl="1"/>
            <a:r>
              <a:rPr lang="it-IT" sz="1050" dirty="0" smtClean="0"/>
              <a:t>sono </a:t>
            </a:r>
            <a:r>
              <a:rPr lang="it-IT" sz="1050" dirty="0"/>
              <a:t>una ricchezza della </a:t>
            </a:r>
            <a:r>
              <a:rPr lang="it-IT" sz="1050" dirty="0" smtClean="0"/>
              <a:t>Chiesa</a:t>
            </a:r>
          </a:p>
          <a:p>
            <a:r>
              <a:rPr lang="it-IT" sz="1600" dirty="0" smtClean="0"/>
              <a:t>apportano </a:t>
            </a:r>
            <a:r>
              <a:rPr lang="it-IT" sz="1600" dirty="0"/>
              <a:t>un nuovo </a:t>
            </a:r>
            <a:r>
              <a:rPr lang="it-IT" sz="1600" b="1" dirty="0"/>
              <a:t>fervore evangelizzatore e una capacità di dialogo con il </a:t>
            </a:r>
            <a:r>
              <a:rPr lang="it-IT" sz="1600" b="1" dirty="0" smtClean="0"/>
              <a:t>mondo</a:t>
            </a:r>
          </a:p>
          <a:p>
            <a:r>
              <a:rPr lang="it-IT" sz="1600" b="1" dirty="0" smtClean="0"/>
              <a:t>Richieste: </a:t>
            </a:r>
          </a:p>
          <a:p>
            <a:pPr lvl="1"/>
            <a:r>
              <a:rPr lang="it-IT" sz="1050" b="1" dirty="0" smtClean="0"/>
              <a:t>non perdere il contatto con la </a:t>
            </a:r>
            <a:r>
              <a:rPr lang="it-IT" sz="1050" b="1" dirty="0"/>
              <a:t>parrocchia del </a:t>
            </a:r>
            <a:r>
              <a:rPr lang="it-IT" sz="1050" b="1" dirty="0" smtClean="0"/>
              <a:t>luogo</a:t>
            </a:r>
          </a:p>
          <a:p>
            <a:pPr lvl="1"/>
            <a:r>
              <a:rPr lang="it-IT" sz="1050" b="1" dirty="0" smtClean="0"/>
              <a:t>Entrino nella </a:t>
            </a:r>
            <a:r>
              <a:rPr lang="it-IT" sz="1050" b="1" dirty="0"/>
              <a:t>pastorale organica della Chiesa particolare</a:t>
            </a:r>
            <a:r>
              <a:rPr lang="it-IT" sz="1050" b="1" dirty="0" smtClean="0"/>
              <a:t>.</a:t>
            </a:r>
          </a:p>
          <a:p>
            <a:pPr lvl="1"/>
            <a:r>
              <a:rPr lang="it-IT" sz="1050" b="1" dirty="0" smtClean="0"/>
              <a:t>Non rimanere solo una parte</a:t>
            </a:r>
          </a:p>
          <a:p>
            <a:pPr lvl="1"/>
            <a:r>
              <a:rPr lang="it-IT" sz="1050" b="1" dirty="0" smtClean="0"/>
              <a:t>Non essere senza radici</a:t>
            </a:r>
            <a:endParaRPr lang="it-IT" sz="1050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8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Modelli di azione missionaria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Non è questione di simpatia, ma di comprensione profonda delle «questioni missionarie»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1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 di azione missionaria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Missionario, cioè:</a:t>
            </a:r>
          </a:p>
          <a:p>
            <a:pPr lvl="1"/>
            <a:r>
              <a:rPr lang="it-IT" dirty="0" smtClean="0"/>
              <a:t>Tre modelli di mandato o narrazioni missionarie</a:t>
            </a:r>
          </a:p>
          <a:p>
            <a:pPr lvl="2"/>
            <a:r>
              <a:rPr lang="it-IT" dirty="0" smtClean="0"/>
              <a:t>Redentiva, spirituale, messianica</a:t>
            </a:r>
          </a:p>
          <a:p>
            <a:pPr lvl="1"/>
            <a:r>
              <a:rPr lang="it-IT" dirty="0" smtClean="0"/>
              <a:t>Quattro vie missionarie</a:t>
            </a:r>
          </a:p>
          <a:p>
            <a:pPr lvl="2"/>
            <a:r>
              <a:rPr lang="it-IT" dirty="0" smtClean="0"/>
              <a:t>La inserzione e il dialogo, la promozione e umanizzazione; la cultura, il dialogo interreligioso</a:t>
            </a:r>
          </a:p>
          <a:p>
            <a:pPr lvl="1"/>
            <a:r>
              <a:rPr lang="it-IT" dirty="0" smtClean="0"/>
              <a:t>Molte azioni</a:t>
            </a:r>
          </a:p>
          <a:p>
            <a:pPr lvl="2"/>
            <a:r>
              <a:rPr lang="it-IT" dirty="0" smtClean="0"/>
              <a:t>Testimonianza di amore, Annuncio, Iniziazione, Formazione della comunità, (testimonianza)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48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Modello missionario </a:t>
            </a:r>
            <a:r>
              <a:rPr lang="it-IT" dirty="0"/>
              <a:t>di EG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Missione come</a:t>
            </a:r>
          </a:p>
          <a:p>
            <a:pPr lvl="1"/>
            <a:r>
              <a:rPr lang="it-IT" dirty="0" smtClean="0"/>
              <a:t>evangelizzazione,</a:t>
            </a:r>
          </a:p>
          <a:p>
            <a:pPr lvl="1"/>
            <a:r>
              <a:rPr lang="it-IT" dirty="0" smtClean="0"/>
              <a:t>Vangelo pasquale (la gioia) e </a:t>
            </a:r>
            <a:r>
              <a:rPr lang="it-IT" dirty="0" err="1" smtClean="0"/>
              <a:t>pre</a:t>
            </a:r>
            <a:r>
              <a:rPr lang="it-IT" dirty="0" smtClean="0"/>
              <a:t>-pasquale (dimensione sociale)</a:t>
            </a:r>
          </a:p>
          <a:p>
            <a:pPr lvl="1"/>
            <a:r>
              <a:rPr lang="it-IT" dirty="0" smtClean="0"/>
              <a:t>Come azione «di popolo»</a:t>
            </a:r>
          </a:p>
          <a:p>
            <a:pPr lvl="1"/>
            <a:r>
              <a:rPr lang="it-IT" dirty="0" smtClean="0"/>
              <a:t>Da formare nella sua maturità (habitus)</a:t>
            </a:r>
          </a:p>
          <a:p>
            <a:pPr lvl="1"/>
            <a:r>
              <a:rPr lang="it-IT" dirty="0" smtClean="0"/>
              <a:t>Modificando la progettazione pastorale: </a:t>
            </a:r>
            <a:br>
              <a:rPr lang="it-IT" dirty="0" smtClean="0"/>
            </a:br>
            <a:r>
              <a:rPr lang="it-IT" dirty="0" smtClean="0"/>
              <a:t>in </a:t>
            </a:r>
            <a:r>
              <a:rPr lang="it-IT" i="1" dirty="0" smtClean="0"/>
              <a:t>uscita</a:t>
            </a:r>
            <a:r>
              <a:rPr lang="it-IT" dirty="0" smtClean="0"/>
              <a:t>, cioè attenta alle ferite più che alla dottrina o ai sacramenti</a:t>
            </a:r>
          </a:p>
          <a:p>
            <a:pPr lvl="1"/>
            <a:r>
              <a:rPr lang="it-IT" dirty="0" smtClean="0"/>
              <a:t>In stile di essenzialità, povertà, inculturazione, rispetto delle presenze di Dio, collaborazione e dialogo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68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Parrocchia e Movimenti </a:t>
            </a:r>
            <a:br>
              <a:rPr lang="it-IT" dirty="0" smtClean="0"/>
            </a:br>
            <a:r>
              <a:rPr lang="it-IT" dirty="0" smtClean="0"/>
              <a:t>a ciascuno il suo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Per una fruttuosa contaminazione (oltre il rifiuto, l’ospitalità, la conquista)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25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Parrocchia e Movimenti </a:t>
            </a:r>
            <a:br>
              <a:rPr lang="it-IT" dirty="0" smtClean="0"/>
            </a:br>
            <a:r>
              <a:rPr lang="it-IT" dirty="0" smtClean="0"/>
              <a:t>a ciascuno il suo</a:t>
            </a:r>
            <a:endParaRPr lang="it-IT" dirty="0"/>
          </a:p>
        </p:txBody>
      </p:sp>
      <p:graphicFrame>
        <p:nvGraphicFramePr>
          <p:cNvPr id="12" name="Segnaposto contenut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16755"/>
              </p:ext>
            </p:extLst>
          </p:nvPr>
        </p:nvGraphicFramePr>
        <p:xfrm>
          <a:off x="1692275" y="1600200"/>
          <a:ext cx="6994524" cy="47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508"/>
                <a:gridCol w="2348417"/>
                <a:gridCol w="2314599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Parrocchia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Associazioni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movimenti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Presenza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</a:rPr>
                        <a:t> e accoglienza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Pastorali speciali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Spiritualità 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Celebrare il Mistero pasquale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Trasformare\consacrare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</a:rPr>
                        <a:t> il mondo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Formare e testimoniare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Socializzazione religiosa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Formazione missionaria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Cammini di NE (conversione)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per adulti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Eucaristia domenicale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Progetti </a:t>
                      </a:r>
                    </a:p>
                    <a:p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Vita di comunità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err="1" smtClean="0">
                          <a:solidFill>
                            <a:schemeClr val="tx1"/>
                          </a:solidFill>
                        </a:rPr>
                        <a:t>Ministerialità</a:t>
                      </a:r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 ordinata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Leadership </a:t>
                      </a:r>
                    </a:p>
                    <a:p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Leadership 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err="1" smtClean="0">
                          <a:solidFill>
                            <a:schemeClr val="tx1"/>
                          </a:solidFill>
                        </a:rPr>
                        <a:t>Miniterialità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</a:rPr>
                        <a:t> pastorale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Collaborazione </a:t>
                      </a:r>
                    </a:p>
                    <a:p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Corresponsabilità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</a:rPr>
                        <a:t> missionaria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MANCANZA DI TARGHET SPIRITUALE</a:t>
                      </a:r>
                    </a:p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FORTE DISCONTINUITA’ MISSIONARIA</a:t>
                      </a:r>
                    </a:p>
                    <a:p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FORTE CAPACITA’ DI PRESENZA E PROGETTO\SERVIZIO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FORTE STILE\SPIRITUALITA’</a:t>
                      </a:r>
                    </a:p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COMUNITARIETA’-APPARTENENZA</a:t>
                      </a:r>
                    </a:p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CONTINUITA’ DI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</a:rPr>
                        <a:t> VITA</a:t>
                      </a:r>
                      <a:endParaRPr lang="it-I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PROGRESSIONE FORMATIVA</a:t>
                      </a:r>
                    </a:p>
                    <a:p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526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Parrocchia e Movimenti </a:t>
            </a:r>
            <a:br>
              <a:rPr lang="it-IT" dirty="0" smtClean="0"/>
            </a:br>
            <a:r>
              <a:rPr lang="it-IT" dirty="0" smtClean="0"/>
              <a:t>cosa prendere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18</a:t>
            </a:fld>
            <a:endParaRPr lang="it-IT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Il carattere formativo oltre che </a:t>
            </a:r>
            <a:r>
              <a:rPr lang="it-IT" dirty="0" err="1" smtClean="0"/>
              <a:t>socializz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carattere progettuale secondo i bisogni di salvezza (</a:t>
            </a:r>
            <a:r>
              <a:rPr lang="it-IT" dirty="0"/>
              <a:t>salvezza in un luogo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stratificazione comunitaria (di popolo, non popolare e di massa)</a:t>
            </a:r>
          </a:p>
          <a:p>
            <a:r>
              <a:rPr lang="it-IT" dirty="0" smtClean="0"/>
              <a:t>L’attivazione delle risorse spirituali delle persone</a:t>
            </a:r>
          </a:p>
          <a:p>
            <a:r>
              <a:rPr lang="it-IT" dirty="0" smtClean="0"/>
              <a:t>Distribuzione e articolazione dei compiti (carismi e ministeri)</a:t>
            </a:r>
          </a:p>
          <a:p>
            <a:r>
              <a:rPr lang="it-IT" dirty="0" smtClean="0"/>
              <a:t>Continuità ministeriale assicurata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2095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Parrocchia e Movimenti </a:t>
            </a:r>
            <a:br>
              <a:rPr lang="it-IT" dirty="0" smtClean="0"/>
            </a:br>
            <a:r>
              <a:rPr lang="it-IT" dirty="0" smtClean="0"/>
              <a:t>cosa prendere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19</a:t>
            </a:fld>
            <a:endParaRPr lang="it-IT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2 intuizioni decisive</a:t>
            </a:r>
          </a:p>
          <a:p>
            <a:pPr lvl="1"/>
            <a:r>
              <a:rPr lang="it-IT" dirty="0" smtClean="0"/>
              <a:t>La piccola comunità come luogo complementare alla parrocchia (luogo di vita, luogo formativo, decentrato, adulto, di testimonianza e responsabilità missionaria, nella logica della sussidiarietà…</a:t>
            </a:r>
          </a:p>
          <a:p>
            <a:pPr lvl="1"/>
            <a:r>
              <a:rPr lang="it-IT" dirty="0" smtClean="0"/>
              <a:t>La «comunità ministeriale» [e\o comunità pastorale] come luogo di animazione e responsabilità (dentro il CP, gruppo di servizio e di vita tra i responsabili e i ministeri ordinati, per coordinare, formare i ministeri, gestire il cambio di guida…)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604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domande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</a:t>
            </a:fld>
            <a:endParaRPr lang="it-IT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746125" y="2276872"/>
            <a:ext cx="6400800" cy="1512168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Le passioni, le incertezze, i dispiaceri…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Parrocchia e Movimenti </a:t>
            </a:r>
            <a:br>
              <a:rPr lang="it-IT" dirty="0" smtClean="0"/>
            </a:br>
            <a:r>
              <a:rPr lang="it-IT" dirty="0" smtClean="0"/>
              <a:t>nella chiesa locale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Figure possibili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333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Parrocchia e Movimenti </a:t>
            </a:r>
            <a:br>
              <a:rPr lang="it-IT" dirty="0" smtClean="0"/>
            </a:br>
            <a:r>
              <a:rPr lang="it-IT" dirty="0" smtClean="0"/>
              <a:t>nella chiesa locale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Figure possibili</a:t>
            </a:r>
          </a:p>
          <a:p>
            <a:pPr lvl="1"/>
            <a:r>
              <a:rPr lang="it-IT" dirty="0" smtClean="0"/>
              <a:t>Oltre l’attuale </a:t>
            </a:r>
            <a:r>
              <a:rPr lang="it-IT" i="1" dirty="0" smtClean="0"/>
              <a:t>impasse </a:t>
            </a:r>
            <a:r>
              <a:rPr lang="it-IT" dirty="0" smtClean="0"/>
              <a:t>(mute </a:t>
            </a:r>
            <a:r>
              <a:rPr lang="it-IT" dirty="0" err="1" smtClean="0"/>
              <a:t>relationes</a:t>
            </a:r>
            <a:r>
              <a:rPr lang="it-IT" dirty="0" smtClean="0"/>
              <a:t>; ospitalità, conquista, separazione, opposizione)</a:t>
            </a:r>
            <a:endParaRPr lang="it-IT" i="1" dirty="0" smtClean="0"/>
          </a:p>
          <a:p>
            <a:pPr lvl="1"/>
            <a:r>
              <a:rPr lang="it-IT" dirty="0" smtClean="0"/>
              <a:t>SC 42 e la parrocchia «esplosa» e i movimenti 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La necessaria perdita di «conquista» (carisma non ministero)</a:t>
            </a:r>
          </a:p>
          <a:p>
            <a:pPr lvl="1"/>
            <a:r>
              <a:rPr lang="it-IT" dirty="0" smtClean="0"/>
              <a:t>Collaborazione attorno al progetto parrocchiale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Il parroco rende presente il vescovo (anche per i movimenti)</a:t>
            </a:r>
          </a:p>
          <a:p>
            <a:pPr lvl="1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014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Parrocchia e Movimenti </a:t>
            </a:r>
            <a:br>
              <a:rPr lang="it-IT" dirty="0" smtClean="0"/>
            </a:br>
            <a:r>
              <a:rPr lang="it-IT" dirty="0" smtClean="0"/>
              <a:t>nella chiesa locale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Figura impossibile?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Diocesi e zone pastorali (vicario zonale)</a:t>
            </a:r>
          </a:p>
          <a:p>
            <a:pPr lvl="1"/>
            <a:r>
              <a:rPr lang="it-IT" dirty="0" smtClean="0"/>
              <a:t>Zona composta di </a:t>
            </a:r>
          </a:p>
          <a:p>
            <a:pPr lvl="2"/>
            <a:r>
              <a:rPr lang="it-IT" dirty="0" smtClean="0"/>
              <a:t>parrocchie o unità pastorali</a:t>
            </a:r>
          </a:p>
          <a:p>
            <a:pPr lvl="2"/>
            <a:r>
              <a:rPr lang="it-IT" dirty="0" smtClean="0">
                <a:solidFill>
                  <a:schemeClr val="tx1"/>
                </a:solidFill>
              </a:rPr>
              <a:t>Associazioni</a:t>
            </a:r>
          </a:p>
          <a:p>
            <a:pPr lvl="2"/>
            <a:r>
              <a:rPr lang="it-IT" dirty="0" smtClean="0"/>
              <a:t>Movimenti</a:t>
            </a:r>
          </a:p>
          <a:p>
            <a:pPr lvl="2"/>
            <a:r>
              <a:rPr lang="it-IT" dirty="0" smtClean="0">
                <a:solidFill>
                  <a:schemeClr val="tx1"/>
                </a:solidFill>
              </a:rPr>
              <a:t>Altre realtà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1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 bibliografici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300" dirty="0" smtClean="0"/>
              <a:t>F</a:t>
            </a:r>
            <a:r>
              <a:rPr lang="it-IT" sz="1300" dirty="0"/>
              <a:t>. </a:t>
            </a:r>
            <a:r>
              <a:rPr lang="it-IT" sz="1300" dirty="0" err="1"/>
              <a:t>Klostermann</a:t>
            </a:r>
            <a:r>
              <a:rPr lang="it-IT" sz="1300" dirty="0"/>
              <a:t>, </a:t>
            </a:r>
            <a:r>
              <a:rPr lang="it-IT" sz="1300" i="1" dirty="0"/>
              <a:t>Teologia pastorale generale della </a:t>
            </a:r>
            <a:r>
              <a:rPr lang="it-IT" sz="1300" i="1" dirty="0" smtClean="0"/>
              <a:t>comunità,1973</a:t>
            </a:r>
            <a:endParaRPr lang="it-IT" sz="1300" i="1" dirty="0"/>
          </a:p>
          <a:p>
            <a:r>
              <a:rPr lang="it-IT" sz="1300" dirty="0" smtClean="0"/>
              <a:t>K</a:t>
            </a:r>
            <a:r>
              <a:rPr lang="it-IT" sz="1300" dirty="0"/>
              <a:t>.. </a:t>
            </a:r>
            <a:r>
              <a:rPr lang="it-IT" sz="1300" dirty="0" err="1"/>
              <a:t>Rahner</a:t>
            </a:r>
            <a:r>
              <a:rPr lang="it-IT" sz="1300" dirty="0"/>
              <a:t>, </a:t>
            </a:r>
            <a:r>
              <a:rPr lang="it-IT" sz="1300" i="1" dirty="0"/>
              <a:t>Trasformazione strutturale della chiesa come compito e come chance, </a:t>
            </a:r>
            <a:r>
              <a:rPr lang="it-IT" sz="1300" i="1" dirty="0" smtClean="0"/>
              <a:t>1973</a:t>
            </a:r>
          </a:p>
          <a:p>
            <a:r>
              <a:rPr lang="it-IT" sz="1300" dirty="0" smtClean="0"/>
              <a:t>J</a:t>
            </a:r>
            <a:r>
              <a:rPr lang="it-IT" sz="1300" dirty="0"/>
              <a:t>. </a:t>
            </a:r>
            <a:r>
              <a:rPr lang="it-IT" sz="1300" dirty="0" err="1"/>
              <a:t>Cappellaro</a:t>
            </a:r>
            <a:r>
              <a:rPr lang="it-IT" sz="1300" dirty="0"/>
              <a:t> J.B.-</a:t>
            </a:r>
            <a:r>
              <a:rPr lang="it-IT" sz="1300" dirty="0" err="1"/>
              <a:t>Liut</a:t>
            </a:r>
            <a:r>
              <a:rPr lang="it-IT" sz="1300" dirty="0"/>
              <a:t> G.-</a:t>
            </a:r>
            <a:r>
              <a:rPr lang="it-IT" sz="1300" dirty="0" err="1"/>
              <a:t>Canesso</a:t>
            </a:r>
            <a:r>
              <a:rPr lang="it-IT" sz="1300" dirty="0"/>
              <a:t> L.-</a:t>
            </a:r>
            <a:r>
              <a:rPr lang="it-IT" sz="1300" dirty="0" err="1"/>
              <a:t>Cossu</a:t>
            </a:r>
            <a:r>
              <a:rPr lang="it-IT" sz="1300" dirty="0"/>
              <a:t> F.-</a:t>
            </a:r>
            <a:r>
              <a:rPr lang="it-IT" sz="1300" dirty="0" err="1"/>
              <a:t>Mcnaab</a:t>
            </a:r>
            <a:r>
              <a:rPr lang="it-IT" sz="1300" dirty="0"/>
              <a:t>, </a:t>
            </a:r>
            <a:r>
              <a:rPr lang="it-IT" sz="1300" i="1" dirty="0"/>
              <a:t>Da massa a popolo. Progetto pastorale, </a:t>
            </a:r>
            <a:r>
              <a:rPr lang="it-IT" sz="1300" i="1" dirty="0" smtClean="0"/>
              <a:t>1981</a:t>
            </a:r>
            <a:r>
              <a:rPr lang="it-IT" sz="1300" i="1" dirty="0"/>
              <a:t>, </a:t>
            </a:r>
            <a:endParaRPr lang="it-IT" sz="1300" i="1" dirty="0" smtClean="0"/>
          </a:p>
          <a:p>
            <a:r>
              <a:rPr lang="it-IT" sz="1300" dirty="0" smtClean="0"/>
              <a:t>G</a:t>
            </a:r>
            <a:r>
              <a:rPr lang="it-IT" sz="1300" dirty="0"/>
              <a:t>. Bo V.-</a:t>
            </a:r>
            <a:r>
              <a:rPr lang="it-IT" sz="1300" dirty="0" err="1"/>
              <a:t>Dianich</a:t>
            </a:r>
            <a:r>
              <a:rPr lang="it-IT" sz="1300" dirty="0"/>
              <a:t> S.-</a:t>
            </a:r>
            <a:r>
              <a:rPr lang="it-IT" sz="1300" dirty="0" err="1"/>
              <a:t>Cardaropoli</a:t>
            </a:r>
            <a:r>
              <a:rPr lang="it-IT" sz="1300" dirty="0"/>
              <a:t>, </a:t>
            </a:r>
            <a:r>
              <a:rPr lang="it-IT" sz="1300" i="1" dirty="0"/>
              <a:t>Parrocchia e pastorale parrocchiale. Storia teologia e linee pastorali, </a:t>
            </a:r>
            <a:r>
              <a:rPr lang="it-IT" sz="1300" i="1" dirty="0" smtClean="0"/>
              <a:t>1986</a:t>
            </a:r>
            <a:r>
              <a:rPr lang="it-IT" sz="1300" i="1" dirty="0"/>
              <a:t>, </a:t>
            </a:r>
            <a:endParaRPr lang="it-IT" sz="1300" i="1" dirty="0" smtClean="0"/>
          </a:p>
          <a:p>
            <a:r>
              <a:rPr lang="it-IT" sz="1300" i="1" dirty="0" smtClean="0"/>
              <a:t>La </a:t>
            </a:r>
            <a:r>
              <a:rPr lang="it-IT" sz="1300" i="1" dirty="0"/>
              <a:t>parrocchia come chiesa locale, </a:t>
            </a:r>
            <a:r>
              <a:rPr lang="it-IT" sz="1300" i="1" dirty="0" smtClean="0"/>
              <a:t>1993</a:t>
            </a:r>
            <a:r>
              <a:rPr lang="it-IT" sz="1300" i="1" dirty="0"/>
              <a:t>, </a:t>
            </a:r>
            <a:endParaRPr lang="it-IT" sz="1300" i="1" dirty="0" smtClean="0"/>
          </a:p>
          <a:p>
            <a:r>
              <a:rPr lang="it-IT" sz="1300" dirty="0" smtClean="0"/>
              <a:t>A. </a:t>
            </a:r>
            <a:r>
              <a:rPr lang="it-IT" sz="1300" dirty="0" err="1" smtClean="0"/>
              <a:t>Borras</a:t>
            </a:r>
            <a:r>
              <a:rPr lang="it-IT" sz="1300" dirty="0"/>
              <a:t>, </a:t>
            </a:r>
            <a:r>
              <a:rPr lang="it-IT" sz="1300" i="1" dirty="0"/>
              <a:t>La parrocchia. Diritto canonico e prospettive pastorali, 1997, </a:t>
            </a:r>
            <a:endParaRPr lang="it-IT" sz="1300" i="1" dirty="0" smtClean="0"/>
          </a:p>
          <a:p>
            <a:r>
              <a:rPr lang="it-IT" sz="1300" dirty="0" smtClean="0"/>
              <a:t>A</a:t>
            </a:r>
            <a:r>
              <a:rPr lang="it-IT" sz="1300" dirty="0"/>
              <a:t>. </a:t>
            </a:r>
            <a:r>
              <a:rPr lang="it-IT" sz="1300" dirty="0" err="1"/>
              <a:t>Vanzan</a:t>
            </a:r>
            <a:r>
              <a:rPr lang="it-IT" sz="1300" dirty="0"/>
              <a:t> </a:t>
            </a:r>
            <a:r>
              <a:rPr lang="it-IT" sz="1300" dirty="0" err="1"/>
              <a:t>P.-Auletta</a:t>
            </a:r>
            <a:r>
              <a:rPr lang="it-IT" sz="1300" dirty="0"/>
              <a:t>, </a:t>
            </a:r>
            <a:r>
              <a:rPr lang="it-IT" sz="1300" i="1" dirty="0"/>
              <a:t>La parrocchia per la nuova evangelizzazione: tra corresponsabilità e partecipazione, </a:t>
            </a:r>
            <a:r>
              <a:rPr lang="it-IT" sz="1300" i="1" dirty="0" smtClean="0"/>
              <a:t>1998</a:t>
            </a:r>
            <a:r>
              <a:rPr lang="it-IT" sz="1300" i="1" dirty="0"/>
              <a:t>, </a:t>
            </a:r>
            <a:endParaRPr lang="it-IT" sz="1300" i="1" dirty="0" smtClean="0"/>
          </a:p>
          <a:p>
            <a:r>
              <a:rPr lang="it-IT" sz="1300" dirty="0" smtClean="0"/>
              <a:t>F.R</a:t>
            </a:r>
            <a:r>
              <a:rPr lang="it-IT" sz="1300" dirty="0"/>
              <a:t>. </a:t>
            </a:r>
            <a:r>
              <a:rPr lang="it-IT" sz="1300" dirty="0" err="1"/>
              <a:t>Romersa</a:t>
            </a:r>
            <a:r>
              <a:rPr lang="it-IT" sz="1300" dirty="0"/>
              <a:t>, </a:t>
            </a:r>
            <a:r>
              <a:rPr lang="it-IT" sz="1300" i="1" dirty="0"/>
              <a:t>Il rinnovamento della parrocchia nella Chiesa italiana dal Concilio ad oggi, </a:t>
            </a:r>
            <a:r>
              <a:rPr lang="it-IT" sz="1300" i="1" dirty="0" smtClean="0"/>
              <a:t>2000</a:t>
            </a:r>
            <a:r>
              <a:rPr lang="it-IT" sz="1300" i="1" dirty="0"/>
              <a:t>, </a:t>
            </a:r>
            <a:endParaRPr lang="it-IT" sz="1300" i="1" dirty="0" smtClean="0"/>
          </a:p>
          <a:p>
            <a:r>
              <a:rPr lang="it-IT" sz="1300" dirty="0" smtClean="0"/>
              <a:t>A</a:t>
            </a:r>
            <a:r>
              <a:rPr lang="it-IT" sz="1300" dirty="0"/>
              <a:t>. </a:t>
            </a:r>
            <a:r>
              <a:rPr lang="it-IT" sz="1300" dirty="0" err="1"/>
              <a:t>Santagiuliana</a:t>
            </a:r>
            <a:r>
              <a:rPr lang="it-IT" sz="1300" dirty="0"/>
              <a:t>, </a:t>
            </a:r>
            <a:r>
              <a:rPr lang="it-IT" sz="1300" i="1" dirty="0"/>
              <a:t>Parrocchia. Territorio. Unità Pastorali, </a:t>
            </a:r>
            <a:r>
              <a:rPr lang="it-IT" sz="1300" i="1" dirty="0" smtClean="0"/>
              <a:t>2003</a:t>
            </a:r>
            <a:r>
              <a:rPr lang="it-IT" sz="1300" i="1" dirty="0"/>
              <a:t>, </a:t>
            </a:r>
            <a:endParaRPr lang="it-IT" sz="1300" i="1" dirty="0" smtClean="0"/>
          </a:p>
          <a:p>
            <a:r>
              <a:rPr lang="it-IT" sz="1300" dirty="0" smtClean="0"/>
              <a:t>L</a:t>
            </a:r>
            <a:r>
              <a:rPr lang="it-IT" sz="1300" dirty="0"/>
              <a:t>. </a:t>
            </a:r>
            <a:r>
              <a:rPr lang="it-IT" sz="1300" dirty="0" err="1"/>
              <a:t>Bressan</a:t>
            </a:r>
            <a:r>
              <a:rPr lang="it-IT" sz="1300" dirty="0"/>
              <a:t>, </a:t>
            </a:r>
            <a:r>
              <a:rPr lang="it-IT" sz="1300" i="1" dirty="0"/>
              <a:t>La parrocchia oggi. Identità, trasformazioni, sfide, </a:t>
            </a:r>
            <a:r>
              <a:rPr lang="it-IT" sz="1300" i="1" dirty="0" smtClean="0"/>
              <a:t>2004</a:t>
            </a:r>
            <a:r>
              <a:rPr lang="it-IT" sz="1300" i="1" dirty="0"/>
              <a:t>, </a:t>
            </a:r>
            <a:endParaRPr lang="it-IT" sz="1300" i="1" dirty="0" smtClean="0"/>
          </a:p>
          <a:p>
            <a:r>
              <a:rPr lang="it-IT" sz="1300" dirty="0" err="1" smtClean="0"/>
              <a:t>E.e</a:t>
            </a:r>
            <a:r>
              <a:rPr lang="it-IT" sz="1300" dirty="0" smtClean="0"/>
              <a:t> M. </a:t>
            </a:r>
            <a:r>
              <a:rPr lang="it-IT" sz="1300" dirty="0" err="1" smtClean="0"/>
              <a:t>Barghiglioni</a:t>
            </a:r>
            <a:r>
              <a:rPr lang="it-IT" sz="1300" dirty="0" smtClean="0"/>
              <a:t>-L. Meddi</a:t>
            </a:r>
            <a:r>
              <a:rPr lang="it-IT" sz="1300" dirty="0"/>
              <a:t>, </a:t>
            </a:r>
            <a:r>
              <a:rPr lang="it-IT" sz="1300" i="1" dirty="0"/>
              <a:t>Il futuro della Parrocchia. Guida alle trasformazioni necessarie, </a:t>
            </a:r>
            <a:r>
              <a:rPr lang="it-IT" sz="1300" i="1" dirty="0" smtClean="0"/>
              <a:t>2006</a:t>
            </a:r>
            <a:r>
              <a:rPr lang="it-IT" sz="1300" i="1" dirty="0"/>
              <a:t>, </a:t>
            </a:r>
            <a:endParaRPr lang="it-IT" sz="1300" i="1" dirty="0" smtClean="0"/>
          </a:p>
          <a:p>
            <a:r>
              <a:rPr lang="it-IT" sz="1300" dirty="0" smtClean="0"/>
              <a:t>L</a:t>
            </a:r>
            <a:r>
              <a:rPr lang="it-IT" sz="1300" dirty="0"/>
              <a:t>. Meddi, </a:t>
            </a:r>
            <a:r>
              <a:rPr lang="it-IT" sz="1300" i="1" dirty="0"/>
              <a:t>Compiti e Pratiche di Nuova Evangelizzazione, </a:t>
            </a:r>
            <a:r>
              <a:rPr lang="it-IT" sz="1300" i="1" dirty="0" smtClean="0"/>
              <a:t>in Evangelizzare </a:t>
            </a:r>
            <a:r>
              <a:rPr lang="it-IT" sz="1300" i="1" dirty="0"/>
              <a:t>la vita cristiana. Teologia e Pratiche di Nuova Evangelizzazione, </a:t>
            </a:r>
            <a:r>
              <a:rPr lang="it-IT" sz="1300" i="1" dirty="0" smtClean="0"/>
              <a:t>2012</a:t>
            </a:r>
            <a:r>
              <a:rPr lang="it-IT" sz="1300" i="1" dirty="0"/>
              <a:t>, 79-150.</a:t>
            </a:r>
          </a:p>
          <a:p>
            <a:r>
              <a:rPr lang="it-IT" sz="1300" dirty="0" smtClean="0"/>
              <a:t>L</a:t>
            </a:r>
            <a:r>
              <a:rPr lang="it-IT" sz="1300" dirty="0"/>
              <a:t>. Meddi, </a:t>
            </a:r>
            <a:r>
              <a:rPr lang="it-IT" sz="1300" i="1" dirty="0"/>
              <a:t>La parrocchia cambia parroco. Una risorsa per la pastorale, </a:t>
            </a:r>
            <a:r>
              <a:rPr lang="it-IT" sz="1300" i="1" dirty="0" smtClean="0"/>
              <a:t>2012</a:t>
            </a:r>
            <a:r>
              <a:rPr lang="it-IT" sz="1300" i="1" dirty="0"/>
              <a:t>, </a:t>
            </a:r>
            <a:endParaRPr lang="it-IT" sz="1300" i="1" dirty="0" smtClean="0"/>
          </a:p>
          <a:p>
            <a:r>
              <a:rPr lang="it-IT" sz="1300" dirty="0" smtClean="0"/>
              <a:t>J.A</a:t>
            </a:r>
            <a:r>
              <a:rPr lang="it-IT" sz="1300" dirty="0"/>
              <a:t>. </a:t>
            </a:r>
            <a:r>
              <a:rPr lang="it-IT" sz="1300" dirty="0" err="1"/>
              <a:t>Pagola</a:t>
            </a:r>
            <a:r>
              <a:rPr lang="it-IT" sz="1300" dirty="0"/>
              <a:t>, </a:t>
            </a:r>
            <a:r>
              <a:rPr lang="it-IT" sz="1300" i="1" dirty="0"/>
              <a:t>Tornare a Gesù. Come rinnovare parrocchie e </a:t>
            </a:r>
            <a:r>
              <a:rPr lang="it-IT" sz="1300" i="1" dirty="0" smtClean="0"/>
              <a:t>comunità, </a:t>
            </a:r>
            <a:r>
              <a:rPr lang="it-IT" sz="1300" i="1" dirty="0"/>
              <a:t>2015, </a:t>
            </a:r>
          </a:p>
          <a:p>
            <a:endParaRPr lang="it-IT" sz="1300" i="1" dirty="0"/>
          </a:p>
          <a:p>
            <a:endParaRPr lang="it-IT" sz="1300" i="1" dirty="0"/>
          </a:p>
          <a:p>
            <a:endParaRPr lang="it-IT" sz="1300" i="1" dirty="0"/>
          </a:p>
          <a:p>
            <a:endParaRPr lang="it-IT" sz="1300" i="1" dirty="0"/>
          </a:p>
          <a:p>
            <a:endParaRPr lang="it-IT" sz="1300" i="1" dirty="0" smtClean="0"/>
          </a:p>
          <a:p>
            <a:endParaRPr lang="it-IT" sz="1300" i="1" dirty="0"/>
          </a:p>
          <a:p>
            <a:endParaRPr lang="it-IT" sz="1300" i="1" dirty="0" smtClean="0"/>
          </a:p>
          <a:p>
            <a:endParaRPr lang="it-IT" sz="1300" i="1" dirty="0"/>
          </a:p>
          <a:p>
            <a:endParaRPr lang="it-IT" sz="1300" i="1" dirty="0"/>
          </a:p>
          <a:p>
            <a:endParaRPr lang="it-IT" sz="1300" i="1" dirty="0"/>
          </a:p>
          <a:p>
            <a:endParaRPr lang="it-IT" sz="1300" i="1" dirty="0"/>
          </a:p>
          <a:p>
            <a:endParaRPr lang="it-IT" sz="13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Temi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 contesti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Dentro EG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Modelli di azione missionaria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Parrocchia e movimenti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Parrocchia e </a:t>
            </a:r>
            <a:r>
              <a:rPr lang="it-IT" dirty="0"/>
              <a:t>m</a:t>
            </a:r>
            <a:r>
              <a:rPr lang="it-IT" dirty="0" smtClean="0"/>
              <a:t>ovimenti nella chiesa locale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4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domande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Quali ulteriori innovazioni sono necessarie nella parrocchia?</a:t>
            </a:r>
          </a:p>
          <a:p>
            <a:r>
              <a:rPr lang="it-IT" dirty="0" smtClean="0"/>
              <a:t>Chi </a:t>
            </a:r>
            <a:r>
              <a:rPr lang="it-IT" dirty="0"/>
              <a:t>sono i soggetti adatti per la NE?</a:t>
            </a:r>
          </a:p>
          <a:p>
            <a:r>
              <a:rPr lang="it-IT" dirty="0" smtClean="0"/>
              <a:t>Che intendiamo per compito missionario?</a:t>
            </a:r>
          </a:p>
          <a:p>
            <a:r>
              <a:rPr lang="it-IT" dirty="0" smtClean="0"/>
              <a:t>Quali i compiti e le competenze di ciascuno?</a:t>
            </a:r>
          </a:p>
          <a:p>
            <a:r>
              <a:rPr lang="it-IT" dirty="0" smtClean="0"/>
              <a:t>Che rapporto tra loro?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6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600" dirty="0"/>
              <a:t>Meddi L., </a:t>
            </a:r>
            <a:r>
              <a:rPr lang="it-IT" sz="2600" i="1" dirty="0"/>
              <a:t>Parrocchia, Associazioni e Movimenti nell'unica </a:t>
            </a:r>
            <a:r>
              <a:rPr lang="it-IT" sz="2600" i="1" dirty="0" err="1"/>
              <a:t>missionarietà</a:t>
            </a:r>
            <a:r>
              <a:rPr lang="it-IT" sz="2600" i="1" dirty="0"/>
              <a:t> della chiesa, </a:t>
            </a:r>
            <a:r>
              <a:rPr lang="it-IT" sz="2600" dirty="0"/>
              <a:t>Alcamo G. (a Cura Di), La catechesi educa alla gioia evangelica. Riflessioni teologico-pastorali a partire dalla </a:t>
            </a:r>
            <a:r>
              <a:rPr lang="it-IT" sz="2600" dirty="0" err="1"/>
              <a:t>Evangelii</a:t>
            </a:r>
            <a:r>
              <a:rPr lang="it-IT" sz="2600" dirty="0"/>
              <a:t> </a:t>
            </a:r>
            <a:r>
              <a:rPr lang="it-IT" sz="2600" dirty="0" err="1"/>
              <a:t>Gaudium</a:t>
            </a:r>
            <a:r>
              <a:rPr lang="it-IT" sz="2600" dirty="0"/>
              <a:t>, Paoline, Milano 2014, </a:t>
            </a:r>
            <a:r>
              <a:rPr lang="it-IT" sz="2600" dirty="0" smtClean="0"/>
              <a:t>161-204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600" dirty="0" smtClean="0"/>
              <a:t>Meddi </a:t>
            </a:r>
            <a:r>
              <a:rPr lang="it-IT" sz="2600" dirty="0"/>
              <a:t>L., </a:t>
            </a:r>
            <a:r>
              <a:rPr lang="it-IT" sz="2600" i="1" dirty="0"/>
              <a:t>La conversione missionaria della pastorale. Contributo per la </a:t>
            </a:r>
            <a:r>
              <a:rPr lang="it-IT" sz="2600" i="1" dirty="0" err="1"/>
              <a:t>receptio</a:t>
            </a:r>
            <a:r>
              <a:rPr lang="it-IT" sz="2600" i="1" dirty="0"/>
              <a:t> di </a:t>
            </a:r>
            <a:r>
              <a:rPr lang="it-IT" sz="2600" i="1" dirty="0" err="1"/>
              <a:t>Evangelii</a:t>
            </a:r>
            <a:r>
              <a:rPr lang="it-IT" sz="2600" i="1" dirty="0"/>
              <a:t> </a:t>
            </a:r>
            <a:r>
              <a:rPr lang="it-IT" sz="2600" i="1" dirty="0" err="1"/>
              <a:t>gaudium</a:t>
            </a:r>
            <a:r>
              <a:rPr lang="it-IT" sz="2600" i="1" dirty="0"/>
              <a:t>, </a:t>
            </a:r>
            <a:r>
              <a:rPr lang="it-IT" sz="2600" i="1" dirty="0" smtClean="0"/>
              <a:t>«</a:t>
            </a:r>
            <a:r>
              <a:rPr lang="it-IT" sz="2600" dirty="0" err="1" smtClean="0"/>
              <a:t>Urbaniana</a:t>
            </a:r>
            <a:r>
              <a:rPr lang="it-IT" sz="2600" dirty="0" smtClean="0"/>
              <a:t> </a:t>
            </a:r>
            <a:r>
              <a:rPr lang="it-IT" sz="2600" dirty="0" err="1"/>
              <a:t>University</a:t>
            </a:r>
            <a:r>
              <a:rPr lang="it-IT" sz="2600" dirty="0"/>
              <a:t> </a:t>
            </a:r>
            <a:r>
              <a:rPr lang="it-IT" sz="2600" dirty="0" smtClean="0"/>
              <a:t>Journal», </a:t>
            </a:r>
            <a:r>
              <a:rPr lang="it-IT" sz="2600" dirty="0"/>
              <a:t>2015, 68, 2, </a:t>
            </a:r>
            <a:r>
              <a:rPr lang="it-IT" sz="2600" dirty="0" smtClean="0"/>
              <a:t>79-126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Si trovano in www.lucianomeddi.eu</a:t>
            </a:r>
            <a:endParaRPr lang="it-IT" dirty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59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Temi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 contesti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Dentro EG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Modelli di azione missionaria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Parrocchia e movimenti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Parrocchia e </a:t>
            </a:r>
            <a:r>
              <a:rPr lang="it-IT" dirty="0"/>
              <a:t>m</a:t>
            </a:r>
            <a:r>
              <a:rPr lang="it-IT" dirty="0" smtClean="0"/>
              <a:t>ovimenti nella chiesa locale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 contesti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6</a:t>
            </a:fld>
            <a:endParaRPr lang="it-IT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Capire le finalità adatte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51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contesti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/>
              <a:t>Wuerl</a:t>
            </a:r>
            <a:r>
              <a:rPr lang="it-IT" dirty="0"/>
              <a:t> D.W., </a:t>
            </a:r>
            <a:r>
              <a:rPr lang="it-IT" i="1" dirty="0" err="1"/>
              <a:t>Relatio</a:t>
            </a:r>
            <a:r>
              <a:rPr lang="it-IT" i="1" dirty="0"/>
              <a:t> ante </a:t>
            </a:r>
            <a:r>
              <a:rPr lang="it-IT" i="1" dirty="0" err="1"/>
              <a:t>disceptationem</a:t>
            </a:r>
            <a:r>
              <a:rPr lang="it-IT" i="1" dirty="0"/>
              <a:t> del Relatore Generale, </a:t>
            </a:r>
            <a:r>
              <a:rPr lang="it-IT" i="1" dirty="0" err="1"/>
              <a:t>S.Em</a:t>
            </a:r>
            <a:r>
              <a:rPr lang="it-IT" i="1" dirty="0"/>
              <a:t>. R. Card. Donald William </a:t>
            </a:r>
            <a:r>
              <a:rPr lang="it-IT" i="1" dirty="0" err="1"/>
              <a:t>Wuel</a:t>
            </a:r>
            <a:r>
              <a:rPr lang="it-IT" i="1" dirty="0"/>
              <a:t>, Arcivescovo di Washington (Usa), </a:t>
            </a:r>
            <a:r>
              <a:rPr lang="it-IT" dirty="0" err="1"/>
              <a:t>Vatican.Va</a:t>
            </a:r>
            <a:r>
              <a:rPr lang="it-IT" dirty="0"/>
              <a:t> 2012, 8 ottobre, </a:t>
            </a:r>
            <a:endParaRPr lang="it-IT" dirty="0" smtClean="0"/>
          </a:p>
          <a:p>
            <a:r>
              <a:rPr lang="it-IT" dirty="0" smtClean="0"/>
              <a:t>N. 6: </a:t>
            </a:r>
            <a:r>
              <a:rPr lang="it-IT" dirty="0"/>
              <a:t>Le Qualità dei Nuovi </a:t>
            </a:r>
            <a:r>
              <a:rPr lang="it-IT" dirty="0" smtClean="0"/>
              <a:t>Evangelizzatori l’audacia </a:t>
            </a:r>
            <a:r>
              <a:rPr lang="it-IT" dirty="0"/>
              <a:t>o il coraggio, il legame con la Chiesa, un senso di urgenza e la gioia</a:t>
            </a:r>
            <a:endParaRPr lang="it-IT" dirty="0" smtClean="0"/>
          </a:p>
          <a:p>
            <a:r>
              <a:rPr lang="it-IT" dirty="0" smtClean="0"/>
              <a:t>N. 7: </a:t>
            </a:r>
            <a:r>
              <a:rPr lang="it-IT" dirty="0"/>
              <a:t>Carismi della Chiesa di Oggi che assistono nella Nuova Evangelizzazione</a:t>
            </a:r>
          </a:p>
          <a:p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69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contesti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EG: continuità e discontinuità nel cammino della svolta missionaria della chiesa</a:t>
            </a:r>
          </a:p>
          <a:p>
            <a:pPr lvl="1"/>
            <a:r>
              <a:rPr lang="it-IT" dirty="0" smtClean="0"/>
              <a:t>Vangelo\dottrina</a:t>
            </a:r>
          </a:p>
          <a:p>
            <a:pPr lvl="1"/>
            <a:r>
              <a:rPr lang="it-IT" dirty="0" smtClean="0"/>
              <a:t>Riforma\apologia</a:t>
            </a:r>
          </a:p>
          <a:p>
            <a:pPr lvl="1"/>
            <a:r>
              <a:rPr lang="it-IT" dirty="0" smtClean="0"/>
              <a:t>Con la cultura\ contro la cultura</a:t>
            </a:r>
          </a:p>
          <a:p>
            <a:pPr lvl="1"/>
            <a:r>
              <a:rPr lang="it-IT" dirty="0" smtClean="0"/>
              <a:t>Centrata sul ministero battesimale\ sul ministero ordinato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4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contesti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10 anni da </a:t>
            </a:r>
            <a:r>
              <a:rPr lang="it-IT" i="1" dirty="0"/>
              <a:t>Il volto missionario delle parrocchie in un mondo che </a:t>
            </a:r>
            <a:r>
              <a:rPr lang="it-IT" i="1" dirty="0" smtClean="0"/>
              <a:t>cambia, </a:t>
            </a:r>
            <a:r>
              <a:rPr lang="it-IT" dirty="0" smtClean="0"/>
              <a:t>2004</a:t>
            </a:r>
          </a:p>
          <a:p>
            <a:pPr lvl="1"/>
            <a:r>
              <a:rPr lang="it-IT" dirty="0" smtClean="0"/>
              <a:t>Una parrocchia missionaria?</a:t>
            </a:r>
          </a:p>
          <a:p>
            <a:pPr lvl="1"/>
            <a:r>
              <a:rPr lang="it-IT" dirty="0" smtClean="0"/>
              <a:t>Una parrocchia educativa o generativa?</a:t>
            </a:r>
          </a:p>
          <a:p>
            <a:pPr lvl="1"/>
            <a:r>
              <a:rPr lang="it-IT" dirty="0" smtClean="0"/>
              <a:t>Con quale </a:t>
            </a:r>
            <a:r>
              <a:rPr lang="it-IT" dirty="0" err="1" smtClean="0"/>
              <a:t>ministerialità</a:t>
            </a:r>
            <a:r>
              <a:rPr lang="it-IT" dirty="0" smtClean="0"/>
              <a:t>?</a:t>
            </a:r>
          </a:p>
          <a:p>
            <a:pPr lvl="1"/>
            <a:r>
              <a:rPr lang="it-IT" dirty="0" smtClean="0"/>
              <a:t>Con quale soggettività?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1382</Words>
  <Application>Microsoft Office PowerPoint</Application>
  <PresentationFormat>Presentazione su schermo (4:3)</PresentationFormat>
  <Paragraphs>245</Paragraphs>
  <Slides>24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8" baseType="lpstr">
      <vt:lpstr>Arial</vt:lpstr>
      <vt:lpstr>Arial Rounded MT Bold</vt:lpstr>
      <vt:lpstr>Calibri</vt:lpstr>
      <vt:lpstr>Tema di Office</vt:lpstr>
      <vt:lpstr>I compiti della Parrocchia, Associazioni, Movimenti: espressioni dell’unica missionarietà della Chiesa in uscita </vt:lpstr>
      <vt:lpstr>Le domande </vt:lpstr>
      <vt:lpstr>Le domande</vt:lpstr>
      <vt:lpstr>Riferimenti </vt:lpstr>
      <vt:lpstr>Temi  </vt:lpstr>
      <vt:lpstr>I contesti</vt:lpstr>
      <vt:lpstr>I contesti</vt:lpstr>
      <vt:lpstr>I contesti</vt:lpstr>
      <vt:lpstr>I contesti</vt:lpstr>
      <vt:lpstr>Dentro il testo di EG</vt:lpstr>
      <vt:lpstr>Dentro il testo di EG</vt:lpstr>
      <vt:lpstr>Dentro il testo di EG</vt:lpstr>
      <vt:lpstr>Modelli di azione missionaria</vt:lpstr>
      <vt:lpstr>Modelli di azione missionaria</vt:lpstr>
      <vt:lpstr>Modello missionario di EG</vt:lpstr>
      <vt:lpstr>Parrocchia e Movimenti  a ciascuno il suo</vt:lpstr>
      <vt:lpstr>Parrocchia e Movimenti  a ciascuno il suo</vt:lpstr>
      <vt:lpstr>Parrocchia e Movimenti  cosa prendere</vt:lpstr>
      <vt:lpstr>Parrocchia e Movimenti  cosa prendere</vt:lpstr>
      <vt:lpstr>Parrocchia e Movimenti  nella chiesa locale</vt:lpstr>
      <vt:lpstr>Parrocchia e Movimenti  nella chiesa locale</vt:lpstr>
      <vt:lpstr>Parrocchia e Movimenti  nella chiesa locale</vt:lpstr>
      <vt:lpstr>Riferimenti bibliografici</vt:lpstr>
      <vt:lpstr>Temi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tempo della Nuova Evangelizzazione.</dc:title>
  <dc:creator>LM</dc:creator>
  <cp:lastModifiedBy>luciano meddi</cp:lastModifiedBy>
  <cp:revision>47</cp:revision>
  <cp:lastPrinted>2013-10-07T10:18:34Z</cp:lastPrinted>
  <dcterms:created xsi:type="dcterms:W3CDTF">2013-10-03T08:18:47Z</dcterms:created>
  <dcterms:modified xsi:type="dcterms:W3CDTF">2016-01-12T19:01:50Z</dcterms:modified>
</cp:coreProperties>
</file>